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0"/>
  </p:notesMasterIdLst>
  <p:sldIdLst>
    <p:sldId id="256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323" r:id="rId13"/>
    <p:sldId id="298" r:id="rId14"/>
    <p:sldId id="299" r:id="rId15"/>
    <p:sldId id="324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10" r:id="rId26"/>
    <p:sldId id="309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</p:sldIdLst>
  <p:sldSz cx="12192000" cy="6858000"/>
  <p:notesSz cx="6858000" cy="9144000"/>
  <p:embeddedFontLst>
    <p:embeddedFont>
      <p:font typeface="Garamond" panose="02020404030301010803" pitchFamily="18" charset="0"/>
      <p:regular r:id="rId41"/>
      <p:bold r:id="rId42"/>
      <p: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1" roundtripDataSignature="AMtx7mhgC230FgkP2/M9wZReZpPeTOSe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443E21-E75A-4204-9DBB-734AAEA2DFEF}">
  <a:tblStyle styleId="{CE443E21-E75A-4204-9DBB-734AAEA2DF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4" autoAdjust="0"/>
    <p:restoredTop sz="99112" autoAdjust="0"/>
  </p:normalViewPr>
  <p:slideViewPr>
    <p:cSldViewPr snapToGrid="0">
      <p:cViewPr varScale="1">
        <p:scale>
          <a:sx n="83" d="100"/>
          <a:sy n="83" d="100"/>
        </p:scale>
        <p:origin x="108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154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52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151" Type="http://customschemas.google.com/relationships/presentationmetadata" Target="meta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8" Type="http://schemas.openxmlformats.org/officeDocument/2006/relationships/slide" Target="slides/slide4.xml"/><Relationship Id="rId15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15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7EC36C-E21B-4C59-8EEC-11E414D3DBA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C44F3F-64F6-4AE0-A489-8F58ABC2D35C}">
      <dgm:prSet phldrT="[Text]"/>
      <dgm:spPr/>
      <dgm:t>
        <a:bodyPr/>
        <a:lstStyle/>
        <a:p>
          <a:r>
            <a:rPr lang="en-US" dirty="0" smtClean="0"/>
            <a:t>Quantitative </a:t>
          </a:r>
          <a:endParaRPr lang="en-US" dirty="0"/>
        </a:p>
      </dgm:t>
    </dgm:pt>
    <dgm:pt modelId="{F8F98E71-80E2-46AB-82D0-10B36EC9313C}" type="parTrans" cxnId="{90915D26-0260-4FA0-B236-1F7776526923}">
      <dgm:prSet/>
      <dgm:spPr/>
      <dgm:t>
        <a:bodyPr/>
        <a:lstStyle/>
        <a:p>
          <a:endParaRPr lang="en-US"/>
        </a:p>
      </dgm:t>
    </dgm:pt>
    <dgm:pt modelId="{2F79DA64-53CC-47F8-8CA2-E067193B4BA0}" type="sibTrans" cxnId="{90915D26-0260-4FA0-B236-1F7776526923}">
      <dgm:prSet/>
      <dgm:spPr/>
      <dgm:t>
        <a:bodyPr/>
        <a:lstStyle/>
        <a:p>
          <a:endParaRPr lang="en-US"/>
        </a:p>
      </dgm:t>
    </dgm:pt>
    <dgm:pt modelId="{1D3222F4-0409-4C69-89F4-CC8E582295B1}">
      <dgm:prSet phldrT="[Text]"/>
      <dgm:spPr/>
      <dgm:t>
        <a:bodyPr/>
        <a:lstStyle/>
        <a:p>
          <a:r>
            <a:rPr lang="en-US" dirty="0" smtClean="0"/>
            <a:t>Discrete</a:t>
          </a:r>
          <a:endParaRPr lang="en-US" dirty="0"/>
        </a:p>
      </dgm:t>
    </dgm:pt>
    <dgm:pt modelId="{E801DC92-4282-4F76-ABC0-D75C19961884}" type="parTrans" cxnId="{C7DFA85E-D77D-422A-A906-971E785CB141}">
      <dgm:prSet/>
      <dgm:spPr/>
      <dgm:t>
        <a:bodyPr/>
        <a:lstStyle/>
        <a:p>
          <a:endParaRPr lang="en-US"/>
        </a:p>
      </dgm:t>
    </dgm:pt>
    <dgm:pt modelId="{0C01E19D-061F-4048-A754-A3472675DE96}" type="sibTrans" cxnId="{C7DFA85E-D77D-422A-A906-971E785CB141}">
      <dgm:prSet/>
      <dgm:spPr/>
      <dgm:t>
        <a:bodyPr/>
        <a:lstStyle/>
        <a:p>
          <a:endParaRPr lang="en-US"/>
        </a:p>
      </dgm:t>
    </dgm:pt>
    <dgm:pt modelId="{B8C2A200-2FF1-4198-B8FF-B80B74163359}">
      <dgm:prSet phldrT="[Text]"/>
      <dgm:spPr/>
      <dgm:t>
        <a:bodyPr/>
        <a:lstStyle/>
        <a:p>
          <a:r>
            <a:rPr lang="en-US" dirty="0" smtClean="0"/>
            <a:t>Continuous</a:t>
          </a:r>
          <a:endParaRPr lang="en-US" dirty="0"/>
        </a:p>
      </dgm:t>
    </dgm:pt>
    <dgm:pt modelId="{D4615C4E-679B-45BB-A09F-405AF4AF8236}" type="parTrans" cxnId="{66C93789-EE27-46D0-9E71-2698D69D5112}">
      <dgm:prSet/>
      <dgm:spPr/>
      <dgm:t>
        <a:bodyPr/>
        <a:lstStyle/>
        <a:p>
          <a:endParaRPr lang="en-US"/>
        </a:p>
      </dgm:t>
    </dgm:pt>
    <dgm:pt modelId="{8E28DDE3-9042-4C82-A9A6-DCE32EF572E0}" type="sibTrans" cxnId="{66C93789-EE27-46D0-9E71-2698D69D5112}">
      <dgm:prSet/>
      <dgm:spPr/>
      <dgm:t>
        <a:bodyPr/>
        <a:lstStyle/>
        <a:p>
          <a:endParaRPr lang="en-US"/>
        </a:p>
      </dgm:t>
    </dgm:pt>
    <dgm:pt modelId="{C2D83259-F7E2-4A58-9647-D7F108DA94A5}" type="pres">
      <dgm:prSet presAssocID="{BA7EC36C-E21B-4C59-8EEC-11E414D3DBA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81EDAB2-C93A-4414-BF08-1408D80E63BE}" type="pres">
      <dgm:prSet presAssocID="{5AC44F3F-64F6-4AE0-A489-8F58ABC2D35C}" presName="hierRoot1" presStyleCnt="0"/>
      <dgm:spPr/>
    </dgm:pt>
    <dgm:pt modelId="{98518C2C-6B02-4429-B9F8-287CC8F0DD9B}" type="pres">
      <dgm:prSet presAssocID="{5AC44F3F-64F6-4AE0-A489-8F58ABC2D35C}" presName="composite" presStyleCnt="0"/>
      <dgm:spPr/>
    </dgm:pt>
    <dgm:pt modelId="{25E11750-15C1-4B32-B3FB-BB31727297F8}" type="pres">
      <dgm:prSet presAssocID="{5AC44F3F-64F6-4AE0-A489-8F58ABC2D35C}" presName="background" presStyleLbl="node0" presStyleIdx="0" presStyleCnt="1"/>
      <dgm:spPr/>
    </dgm:pt>
    <dgm:pt modelId="{49346DDE-5BF0-480B-95E3-139B09D7E702}" type="pres">
      <dgm:prSet presAssocID="{5AC44F3F-64F6-4AE0-A489-8F58ABC2D35C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833D32-BF88-44BE-8AF7-45F7E1446B67}" type="pres">
      <dgm:prSet presAssocID="{5AC44F3F-64F6-4AE0-A489-8F58ABC2D35C}" presName="hierChild2" presStyleCnt="0"/>
      <dgm:spPr/>
    </dgm:pt>
    <dgm:pt modelId="{CE312D8B-2089-4F00-904B-748584624019}" type="pres">
      <dgm:prSet presAssocID="{E801DC92-4282-4F76-ABC0-D75C19961884}" presName="Name10" presStyleLbl="parChTrans1D2" presStyleIdx="0" presStyleCnt="2"/>
      <dgm:spPr/>
      <dgm:t>
        <a:bodyPr/>
        <a:lstStyle/>
        <a:p>
          <a:endParaRPr lang="en-US"/>
        </a:p>
      </dgm:t>
    </dgm:pt>
    <dgm:pt modelId="{111CAB51-5791-4676-931A-D28078C59754}" type="pres">
      <dgm:prSet presAssocID="{1D3222F4-0409-4C69-89F4-CC8E582295B1}" presName="hierRoot2" presStyleCnt="0"/>
      <dgm:spPr/>
    </dgm:pt>
    <dgm:pt modelId="{D9302291-DB23-4826-BCC3-74CDFFC025BB}" type="pres">
      <dgm:prSet presAssocID="{1D3222F4-0409-4C69-89F4-CC8E582295B1}" presName="composite2" presStyleCnt="0"/>
      <dgm:spPr/>
    </dgm:pt>
    <dgm:pt modelId="{7DB06123-E917-4290-8167-C74AEA35E498}" type="pres">
      <dgm:prSet presAssocID="{1D3222F4-0409-4C69-89F4-CC8E582295B1}" presName="background2" presStyleLbl="node2" presStyleIdx="0" presStyleCnt="2"/>
      <dgm:spPr/>
    </dgm:pt>
    <dgm:pt modelId="{5852BB02-292C-4A48-AC12-45A5D09E1EFF}" type="pres">
      <dgm:prSet presAssocID="{1D3222F4-0409-4C69-89F4-CC8E582295B1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333CD2-6BB4-4270-AF44-2FA1D5033615}" type="pres">
      <dgm:prSet presAssocID="{1D3222F4-0409-4C69-89F4-CC8E582295B1}" presName="hierChild3" presStyleCnt="0"/>
      <dgm:spPr/>
    </dgm:pt>
    <dgm:pt modelId="{FBABE50A-FFC7-4BFC-ACBE-0ACAA99D6F7A}" type="pres">
      <dgm:prSet presAssocID="{D4615C4E-679B-45BB-A09F-405AF4AF8236}" presName="Name10" presStyleLbl="parChTrans1D2" presStyleIdx="1" presStyleCnt="2"/>
      <dgm:spPr/>
      <dgm:t>
        <a:bodyPr/>
        <a:lstStyle/>
        <a:p>
          <a:endParaRPr lang="en-US"/>
        </a:p>
      </dgm:t>
    </dgm:pt>
    <dgm:pt modelId="{AB22876E-986C-428C-9F2D-80AEFD591EE2}" type="pres">
      <dgm:prSet presAssocID="{B8C2A200-2FF1-4198-B8FF-B80B74163359}" presName="hierRoot2" presStyleCnt="0"/>
      <dgm:spPr/>
    </dgm:pt>
    <dgm:pt modelId="{1493AECB-E952-4622-9654-58CAF8107FBF}" type="pres">
      <dgm:prSet presAssocID="{B8C2A200-2FF1-4198-B8FF-B80B74163359}" presName="composite2" presStyleCnt="0"/>
      <dgm:spPr/>
    </dgm:pt>
    <dgm:pt modelId="{A234406E-D0DF-454F-B31D-E94FFEDF70FF}" type="pres">
      <dgm:prSet presAssocID="{B8C2A200-2FF1-4198-B8FF-B80B74163359}" presName="background2" presStyleLbl="node2" presStyleIdx="1" presStyleCnt="2"/>
      <dgm:spPr/>
    </dgm:pt>
    <dgm:pt modelId="{9072BB2D-7CBA-46ED-B015-9111B08D077F}" type="pres">
      <dgm:prSet presAssocID="{B8C2A200-2FF1-4198-B8FF-B80B74163359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410E06-09EC-4DCC-8236-7D0C2FFE76A5}" type="pres">
      <dgm:prSet presAssocID="{B8C2A200-2FF1-4198-B8FF-B80B74163359}" presName="hierChild3" presStyleCnt="0"/>
      <dgm:spPr/>
    </dgm:pt>
  </dgm:ptLst>
  <dgm:cxnLst>
    <dgm:cxn modelId="{0F711F77-4FC8-4055-B083-3C3537A316AD}" type="presOf" srcId="{B8C2A200-2FF1-4198-B8FF-B80B74163359}" destId="{9072BB2D-7CBA-46ED-B015-9111B08D077F}" srcOrd="0" destOrd="0" presId="urn:microsoft.com/office/officeart/2005/8/layout/hierarchy1"/>
    <dgm:cxn modelId="{33203E13-050C-4711-A2F1-386C4B7B51A5}" type="presOf" srcId="{E801DC92-4282-4F76-ABC0-D75C19961884}" destId="{CE312D8B-2089-4F00-904B-748584624019}" srcOrd="0" destOrd="0" presId="urn:microsoft.com/office/officeart/2005/8/layout/hierarchy1"/>
    <dgm:cxn modelId="{C7DFA85E-D77D-422A-A906-971E785CB141}" srcId="{5AC44F3F-64F6-4AE0-A489-8F58ABC2D35C}" destId="{1D3222F4-0409-4C69-89F4-CC8E582295B1}" srcOrd="0" destOrd="0" parTransId="{E801DC92-4282-4F76-ABC0-D75C19961884}" sibTransId="{0C01E19D-061F-4048-A754-A3472675DE96}"/>
    <dgm:cxn modelId="{04735737-B1B8-4791-BFBC-783DD6859306}" type="presOf" srcId="{BA7EC36C-E21B-4C59-8EEC-11E414D3DBAE}" destId="{C2D83259-F7E2-4A58-9647-D7F108DA94A5}" srcOrd="0" destOrd="0" presId="urn:microsoft.com/office/officeart/2005/8/layout/hierarchy1"/>
    <dgm:cxn modelId="{666E2195-B440-4F30-B639-E517044230A1}" type="presOf" srcId="{1D3222F4-0409-4C69-89F4-CC8E582295B1}" destId="{5852BB02-292C-4A48-AC12-45A5D09E1EFF}" srcOrd="0" destOrd="0" presId="urn:microsoft.com/office/officeart/2005/8/layout/hierarchy1"/>
    <dgm:cxn modelId="{90915D26-0260-4FA0-B236-1F7776526923}" srcId="{BA7EC36C-E21B-4C59-8EEC-11E414D3DBAE}" destId="{5AC44F3F-64F6-4AE0-A489-8F58ABC2D35C}" srcOrd="0" destOrd="0" parTransId="{F8F98E71-80E2-46AB-82D0-10B36EC9313C}" sibTransId="{2F79DA64-53CC-47F8-8CA2-E067193B4BA0}"/>
    <dgm:cxn modelId="{66C93789-EE27-46D0-9E71-2698D69D5112}" srcId="{5AC44F3F-64F6-4AE0-A489-8F58ABC2D35C}" destId="{B8C2A200-2FF1-4198-B8FF-B80B74163359}" srcOrd="1" destOrd="0" parTransId="{D4615C4E-679B-45BB-A09F-405AF4AF8236}" sibTransId="{8E28DDE3-9042-4C82-A9A6-DCE32EF572E0}"/>
    <dgm:cxn modelId="{15633242-7FD1-4DC7-80D6-C483EE66D4E2}" type="presOf" srcId="{D4615C4E-679B-45BB-A09F-405AF4AF8236}" destId="{FBABE50A-FFC7-4BFC-ACBE-0ACAA99D6F7A}" srcOrd="0" destOrd="0" presId="urn:microsoft.com/office/officeart/2005/8/layout/hierarchy1"/>
    <dgm:cxn modelId="{4868B9FC-9598-4563-9ED2-3078278CB7FE}" type="presOf" srcId="{5AC44F3F-64F6-4AE0-A489-8F58ABC2D35C}" destId="{49346DDE-5BF0-480B-95E3-139B09D7E702}" srcOrd="0" destOrd="0" presId="urn:microsoft.com/office/officeart/2005/8/layout/hierarchy1"/>
    <dgm:cxn modelId="{5A08A6D3-73FC-441D-947E-C32A183753C5}" type="presParOf" srcId="{C2D83259-F7E2-4A58-9647-D7F108DA94A5}" destId="{E81EDAB2-C93A-4414-BF08-1408D80E63BE}" srcOrd="0" destOrd="0" presId="urn:microsoft.com/office/officeart/2005/8/layout/hierarchy1"/>
    <dgm:cxn modelId="{3C466626-604B-4A4F-B776-72DF2CAEC216}" type="presParOf" srcId="{E81EDAB2-C93A-4414-BF08-1408D80E63BE}" destId="{98518C2C-6B02-4429-B9F8-287CC8F0DD9B}" srcOrd="0" destOrd="0" presId="urn:microsoft.com/office/officeart/2005/8/layout/hierarchy1"/>
    <dgm:cxn modelId="{72C7C015-2BB9-4647-827A-174A87D14088}" type="presParOf" srcId="{98518C2C-6B02-4429-B9F8-287CC8F0DD9B}" destId="{25E11750-15C1-4B32-B3FB-BB31727297F8}" srcOrd="0" destOrd="0" presId="urn:microsoft.com/office/officeart/2005/8/layout/hierarchy1"/>
    <dgm:cxn modelId="{0ECE134B-C475-4694-963E-5ACA1073886A}" type="presParOf" srcId="{98518C2C-6B02-4429-B9F8-287CC8F0DD9B}" destId="{49346DDE-5BF0-480B-95E3-139B09D7E702}" srcOrd="1" destOrd="0" presId="urn:microsoft.com/office/officeart/2005/8/layout/hierarchy1"/>
    <dgm:cxn modelId="{D2F216F8-DE2B-4D68-BC09-406F74D07A5C}" type="presParOf" srcId="{E81EDAB2-C93A-4414-BF08-1408D80E63BE}" destId="{27833D32-BF88-44BE-8AF7-45F7E1446B67}" srcOrd="1" destOrd="0" presId="urn:microsoft.com/office/officeart/2005/8/layout/hierarchy1"/>
    <dgm:cxn modelId="{ECAE8260-FB00-42D6-868A-52E653C87791}" type="presParOf" srcId="{27833D32-BF88-44BE-8AF7-45F7E1446B67}" destId="{CE312D8B-2089-4F00-904B-748584624019}" srcOrd="0" destOrd="0" presId="urn:microsoft.com/office/officeart/2005/8/layout/hierarchy1"/>
    <dgm:cxn modelId="{8C44E2E9-7A4D-43A9-9170-D523FDB1930E}" type="presParOf" srcId="{27833D32-BF88-44BE-8AF7-45F7E1446B67}" destId="{111CAB51-5791-4676-931A-D28078C59754}" srcOrd="1" destOrd="0" presId="urn:microsoft.com/office/officeart/2005/8/layout/hierarchy1"/>
    <dgm:cxn modelId="{1E24BD72-3555-48B6-B6F3-8FE90CADC0C8}" type="presParOf" srcId="{111CAB51-5791-4676-931A-D28078C59754}" destId="{D9302291-DB23-4826-BCC3-74CDFFC025BB}" srcOrd="0" destOrd="0" presId="urn:microsoft.com/office/officeart/2005/8/layout/hierarchy1"/>
    <dgm:cxn modelId="{32AC5AE7-22F8-41CD-B7DD-51548F85E0F5}" type="presParOf" srcId="{D9302291-DB23-4826-BCC3-74CDFFC025BB}" destId="{7DB06123-E917-4290-8167-C74AEA35E498}" srcOrd="0" destOrd="0" presId="urn:microsoft.com/office/officeart/2005/8/layout/hierarchy1"/>
    <dgm:cxn modelId="{C0505A7C-0853-4846-ACA1-CC5D3832FB12}" type="presParOf" srcId="{D9302291-DB23-4826-BCC3-74CDFFC025BB}" destId="{5852BB02-292C-4A48-AC12-45A5D09E1EFF}" srcOrd="1" destOrd="0" presId="urn:microsoft.com/office/officeart/2005/8/layout/hierarchy1"/>
    <dgm:cxn modelId="{C4ED98F2-2801-4F48-AE50-94A376D2ADE7}" type="presParOf" srcId="{111CAB51-5791-4676-931A-D28078C59754}" destId="{FE333CD2-6BB4-4270-AF44-2FA1D5033615}" srcOrd="1" destOrd="0" presId="urn:microsoft.com/office/officeart/2005/8/layout/hierarchy1"/>
    <dgm:cxn modelId="{6586CF6D-35F0-4106-9D69-198DB7345965}" type="presParOf" srcId="{27833D32-BF88-44BE-8AF7-45F7E1446B67}" destId="{FBABE50A-FFC7-4BFC-ACBE-0ACAA99D6F7A}" srcOrd="2" destOrd="0" presId="urn:microsoft.com/office/officeart/2005/8/layout/hierarchy1"/>
    <dgm:cxn modelId="{FBEEA8D0-136C-471A-8DB1-3D305AB65FBB}" type="presParOf" srcId="{27833D32-BF88-44BE-8AF7-45F7E1446B67}" destId="{AB22876E-986C-428C-9F2D-80AEFD591EE2}" srcOrd="3" destOrd="0" presId="urn:microsoft.com/office/officeart/2005/8/layout/hierarchy1"/>
    <dgm:cxn modelId="{9C02F934-78E0-4A05-8360-3E8B26C8F9DB}" type="presParOf" srcId="{AB22876E-986C-428C-9F2D-80AEFD591EE2}" destId="{1493AECB-E952-4622-9654-58CAF8107FBF}" srcOrd="0" destOrd="0" presId="urn:microsoft.com/office/officeart/2005/8/layout/hierarchy1"/>
    <dgm:cxn modelId="{C6F148F5-30B3-4A5E-ABE8-6C85BC197609}" type="presParOf" srcId="{1493AECB-E952-4622-9654-58CAF8107FBF}" destId="{A234406E-D0DF-454F-B31D-E94FFEDF70FF}" srcOrd="0" destOrd="0" presId="urn:microsoft.com/office/officeart/2005/8/layout/hierarchy1"/>
    <dgm:cxn modelId="{EC982B7C-702E-4C54-91B7-CDCFF0E43D16}" type="presParOf" srcId="{1493AECB-E952-4622-9654-58CAF8107FBF}" destId="{9072BB2D-7CBA-46ED-B015-9111B08D077F}" srcOrd="1" destOrd="0" presId="urn:microsoft.com/office/officeart/2005/8/layout/hierarchy1"/>
    <dgm:cxn modelId="{F41721BE-DB47-495D-AED1-07EEDC003E10}" type="presParOf" srcId="{AB22876E-986C-428C-9F2D-80AEFD591EE2}" destId="{C6410E06-09EC-4DCC-8236-7D0C2FFE76A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BE50A-FFC7-4BFC-ACBE-0ACAA99D6F7A}">
      <dsp:nvSpPr>
        <dsp:cNvPr id="0" name=""/>
        <dsp:cNvSpPr/>
      </dsp:nvSpPr>
      <dsp:spPr>
        <a:xfrm>
          <a:off x="5334238" y="1743162"/>
          <a:ext cx="1673780" cy="796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837"/>
              </a:lnTo>
              <a:lnTo>
                <a:pt x="1673780" y="542837"/>
              </a:lnTo>
              <a:lnTo>
                <a:pt x="1673780" y="7965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12D8B-2089-4F00-904B-748584624019}">
      <dsp:nvSpPr>
        <dsp:cNvPr id="0" name=""/>
        <dsp:cNvSpPr/>
      </dsp:nvSpPr>
      <dsp:spPr>
        <a:xfrm>
          <a:off x="3660457" y="1743162"/>
          <a:ext cx="1673780" cy="796567"/>
        </a:xfrm>
        <a:custGeom>
          <a:avLst/>
          <a:gdLst/>
          <a:ahLst/>
          <a:cxnLst/>
          <a:rect l="0" t="0" r="0" b="0"/>
          <a:pathLst>
            <a:path>
              <a:moveTo>
                <a:pt x="1673780" y="0"/>
              </a:moveTo>
              <a:lnTo>
                <a:pt x="1673780" y="542837"/>
              </a:lnTo>
              <a:lnTo>
                <a:pt x="0" y="542837"/>
              </a:lnTo>
              <a:lnTo>
                <a:pt x="0" y="7965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11750-15C1-4B32-B3FB-BB31727297F8}">
      <dsp:nvSpPr>
        <dsp:cNvPr id="0" name=""/>
        <dsp:cNvSpPr/>
      </dsp:nvSpPr>
      <dsp:spPr>
        <a:xfrm>
          <a:off x="3964781" y="3952"/>
          <a:ext cx="2738913" cy="1739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346DDE-5BF0-480B-95E3-139B09D7E702}">
      <dsp:nvSpPr>
        <dsp:cNvPr id="0" name=""/>
        <dsp:cNvSpPr/>
      </dsp:nvSpPr>
      <dsp:spPr>
        <a:xfrm>
          <a:off x="4269105" y="293059"/>
          <a:ext cx="2738913" cy="1739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Quantitative </a:t>
          </a:r>
          <a:endParaRPr lang="en-US" sz="3400" kern="1200" dirty="0"/>
        </a:p>
      </dsp:txBody>
      <dsp:txXfrm>
        <a:off x="4320045" y="343999"/>
        <a:ext cx="2637033" cy="1637330"/>
      </dsp:txXfrm>
    </dsp:sp>
    <dsp:sp modelId="{7DB06123-E917-4290-8167-C74AEA35E498}">
      <dsp:nvSpPr>
        <dsp:cNvPr id="0" name=""/>
        <dsp:cNvSpPr/>
      </dsp:nvSpPr>
      <dsp:spPr>
        <a:xfrm>
          <a:off x="2291000" y="2539729"/>
          <a:ext cx="2738913" cy="1739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52BB02-292C-4A48-AC12-45A5D09E1EFF}">
      <dsp:nvSpPr>
        <dsp:cNvPr id="0" name=""/>
        <dsp:cNvSpPr/>
      </dsp:nvSpPr>
      <dsp:spPr>
        <a:xfrm>
          <a:off x="2595324" y="2828837"/>
          <a:ext cx="2738913" cy="1739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Discrete</a:t>
          </a:r>
          <a:endParaRPr lang="en-US" sz="3400" kern="1200" dirty="0"/>
        </a:p>
      </dsp:txBody>
      <dsp:txXfrm>
        <a:off x="2646264" y="2879777"/>
        <a:ext cx="2637033" cy="1637330"/>
      </dsp:txXfrm>
    </dsp:sp>
    <dsp:sp modelId="{A234406E-D0DF-454F-B31D-E94FFEDF70FF}">
      <dsp:nvSpPr>
        <dsp:cNvPr id="0" name=""/>
        <dsp:cNvSpPr/>
      </dsp:nvSpPr>
      <dsp:spPr>
        <a:xfrm>
          <a:off x="5638561" y="2539729"/>
          <a:ext cx="2738913" cy="1739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2BB2D-7CBA-46ED-B015-9111B08D077F}">
      <dsp:nvSpPr>
        <dsp:cNvPr id="0" name=""/>
        <dsp:cNvSpPr/>
      </dsp:nvSpPr>
      <dsp:spPr>
        <a:xfrm>
          <a:off x="5942885" y="2828837"/>
          <a:ext cx="2738913" cy="1739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Continuous</a:t>
          </a:r>
          <a:endParaRPr lang="en-US" sz="3400" kern="1200" dirty="0"/>
        </a:p>
      </dsp:txBody>
      <dsp:txXfrm>
        <a:off x="5993825" y="2879777"/>
        <a:ext cx="2637033" cy="1637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4216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0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406FB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06F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80"/>
          <p:cNvSpPr txBox="1"/>
          <p:nvPr/>
        </p:nvSpPr>
        <p:spPr>
          <a:xfrm>
            <a:off x="214685" y="5404996"/>
            <a:ext cx="4551625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25DA2"/>
                </a:solidFill>
                <a:latin typeface="Garamond"/>
                <a:ea typeface="Garamond"/>
                <a:cs typeface="Garamond"/>
                <a:sym typeface="Garamond"/>
              </a:rPr>
              <a:t>Kashif Murtaza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125DA2"/>
                </a:solidFill>
                <a:latin typeface="Garamond"/>
                <a:ea typeface="Garamond"/>
                <a:cs typeface="Garamond"/>
                <a:sym typeface="Garamond"/>
              </a:rPr>
              <a:t>AI Sciences Instructor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125DA2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25DA2"/>
                </a:solidFill>
                <a:latin typeface="Garamond"/>
                <a:ea typeface="Garamond"/>
                <a:cs typeface="Garamond"/>
                <a:sym typeface="Garamond"/>
              </a:rPr>
              <a:t>@AISciencesLearn</a:t>
            </a:r>
            <a:endParaRPr/>
          </a:p>
        </p:txBody>
      </p:sp>
      <p:pic>
        <p:nvPicPr>
          <p:cNvPr id="18" name="Google Shape;18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4685" y="191120"/>
            <a:ext cx="1995778" cy="44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609600" y="267494"/>
            <a:ext cx="10972800" cy="1399032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609600" y="1882808"/>
            <a:ext cx="10972800" cy="4572000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>
          <a:xfrm>
            <a:off x="6388100" y="6480176"/>
            <a:ext cx="2844800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EC7117-368B-4A59-8CDF-EBA27A230039}" type="datetimeFigureOut">
              <a:rPr lang="en-US"/>
              <a:pPr>
                <a:defRPr/>
              </a:pPr>
              <a:t>4/1/2022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>
          <a:xfrm>
            <a:off x="609601" y="6481764"/>
            <a:ext cx="5679017" cy="3000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>
          <a:xfrm>
            <a:off x="10119785" y="6481764"/>
            <a:ext cx="670983" cy="3016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820F9-8192-4DCB-8DD4-B357BCE7BB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59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400"/>
              <a:buFont typeface="Garamond"/>
              <a:buNone/>
              <a:defRPr sz="4400" b="1" i="0" u="none" strike="noStrike" cap="none">
                <a:solidFill>
                  <a:srgbClr val="125DA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" name="Google Shape;14;p79" descr="Une image contenant texte, clipart&#10;&#10;Description générée automatiqueme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35047" y="6356350"/>
            <a:ext cx="1618753" cy="36093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hyperlink" Target="http://www.aisciences.io/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3.png"/><Relationship Id="rId5" Type="http://schemas.openxmlformats.org/officeDocument/2006/relationships/image" Target="../media/image46.png"/><Relationship Id="rId4" Type="http://schemas.openxmlformats.org/officeDocument/2006/relationships/hyperlink" Target="https://www.calculushowto.com/symmetry-of-a-function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3.png"/><Relationship Id="rId4" Type="http://schemas.openxmlformats.org/officeDocument/2006/relationships/diagramData" Target="../diagrams/data1.xml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/>
          <p:nvPr/>
        </p:nvSpPr>
        <p:spPr>
          <a:xfrm>
            <a:off x="227678" y="1798675"/>
            <a:ext cx="11964300" cy="16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lvl="0">
              <a:lnSpc>
                <a:spcPct val="90000"/>
              </a:lnSpc>
              <a:buClr>
                <a:srgbClr val="406FBA"/>
              </a:buClr>
              <a:buSzPct val="100000"/>
            </a:pPr>
            <a:r>
              <a:rPr lang="en-US" sz="5800" b="1" dirty="0" smtClean="0">
                <a:solidFill>
                  <a:srgbClr val="406FBA"/>
                </a:solidFill>
                <a:latin typeface="Garamond"/>
                <a:ea typeface="Garamond"/>
                <a:cs typeface="Garamond"/>
                <a:sym typeface="Garamond"/>
              </a:rPr>
              <a:t>An overview of </a:t>
            </a:r>
            <a:r>
              <a:rPr lang="en-US" sz="6600" b="1" dirty="0" smtClean="0">
                <a:solidFill>
                  <a:srgbClr val="406FBA"/>
                </a:solidFill>
                <a:latin typeface="Garamond"/>
                <a:ea typeface="Garamond"/>
                <a:cs typeface="Garamond"/>
                <a:sym typeface="Garamond"/>
              </a:rPr>
              <a:t>Descriptive Statistics</a:t>
            </a:r>
            <a:endParaRPr sz="6600" b="1" dirty="0">
              <a:solidFill>
                <a:srgbClr val="406FBA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0" name="Google Shape;40;p1"/>
          <p:cNvSpPr txBox="1"/>
          <p:nvPr/>
        </p:nvSpPr>
        <p:spPr>
          <a:xfrm>
            <a:off x="227670" y="3428876"/>
            <a:ext cx="7579020" cy="202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/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Topics to be covered: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Types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1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Level of Measurement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1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Numerical and Categorical variables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1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Scatter plot, Cross table &amp; Histogram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1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Mode, Median and Mean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1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Coefficient of variation, standard deviation &amp; Variance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Skewness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Covariance &amp; Correlation</a:t>
            </a:r>
            <a:endParaRPr sz="4800" b="0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ea typeface="Garamond"/>
              <a:cs typeface="Times New Roman" pitchFamily="18" charset="0"/>
              <a:sym typeface="Garamond"/>
            </a:endParaRPr>
          </a:p>
        </p:txBody>
      </p:sp>
      <p:sp>
        <p:nvSpPr>
          <p:cNvPr id="41" name="Google Shape;41;p1"/>
          <p:cNvSpPr txBox="1"/>
          <p:nvPr/>
        </p:nvSpPr>
        <p:spPr>
          <a:xfrm>
            <a:off x="227670" y="5453528"/>
            <a:ext cx="4056381" cy="299512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Garamond"/>
              <a:buNone/>
            </a:pPr>
            <a:r>
              <a:rPr lang="en-US" sz="2000" b="1" dirty="0" err="1" smtClean="0">
                <a:solidFill>
                  <a:srgbClr val="125DA2"/>
                </a:solidFill>
                <a:latin typeface="Garamond"/>
                <a:ea typeface="Garamond"/>
                <a:cs typeface="Garamond"/>
                <a:sym typeface="Garamond"/>
              </a:rPr>
              <a:t>Sehrish</a:t>
            </a:r>
            <a:r>
              <a:rPr lang="en-US" sz="2000" b="1" dirty="0" smtClean="0">
                <a:solidFill>
                  <a:srgbClr val="125DA2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2000" b="1" dirty="0" err="1" smtClean="0">
                <a:solidFill>
                  <a:srgbClr val="125DA2"/>
                </a:solidFill>
                <a:latin typeface="Garamond"/>
                <a:ea typeface="Garamond"/>
                <a:cs typeface="Garamond"/>
                <a:sym typeface="Garamond"/>
              </a:rPr>
              <a:t>Aqeel</a:t>
            </a:r>
            <a:endParaRPr sz="2000" b="1" dirty="0">
              <a:solidFill>
                <a:srgbClr val="125DA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40960" y="6167037"/>
            <a:ext cx="27709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  <a:hlinkClick r:id="rId5"/>
              </a:rPr>
              <a:t>www.aisciences.io</a:t>
            </a:r>
            <a:endParaRPr lang="en-US" sz="24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2"/>
    </mc:Choice>
    <mc:Fallback>
      <p:transition spd="slow" advTm="5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of Measurement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Data can be classified into four </a:t>
            </a:r>
            <a:r>
              <a:rPr lang="en-US" i="1" dirty="0"/>
              <a:t>levels of measurement </a:t>
            </a:r>
            <a:r>
              <a:rPr lang="en-US" dirty="0"/>
              <a:t>or </a:t>
            </a:r>
            <a:r>
              <a:rPr lang="en-US" i="1" dirty="0"/>
              <a:t>scales of measurements</a:t>
            </a:r>
            <a:r>
              <a:rPr lang="en-US" dirty="0" smtClean="0"/>
              <a:t>.</a:t>
            </a:r>
          </a:p>
          <a:p>
            <a:pPr marL="50800" indent="0">
              <a:buNone/>
            </a:pPr>
            <a:endParaRPr lang="en-US" dirty="0" smtClean="0"/>
          </a:p>
          <a:p>
            <a:r>
              <a:rPr lang="en-US" dirty="0" smtClean="0"/>
              <a:t>Nominal</a:t>
            </a:r>
          </a:p>
          <a:p>
            <a:r>
              <a:rPr lang="en-US" dirty="0" smtClean="0"/>
              <a:t>Ordinal</a:t>
            </a:r>
          </a:p>
          <a:p>
            <a:r>
              <a:rPr lang="en-US" dirty="0" smtClean="0"/>
              <a:t>Interval</a:t>
            </a:r>
          </a:p>
          <a:p>
            <a:r>
              <a:rPr lang="en-US" dirty="0" smtClean="0"/>
              <a:t>Ratio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139" y="2581705"/>
            <a:ext cx="8385218" cy="317420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98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6"/>
    </mc:Choice>
    <mc:Fallback>
      <p:transition spd="slow" advTm="2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</a:t>
            </a:r>
            <a:r>
              <a:rPr lang="en-US" dirty="0" smtClean="0"/>
              <a:t>Measurement: </a:t>
            </a:r>
            <a:r>
              <a:rPr lang="en-US" u="sng" dirty="0" smtClean="0"/>
              <a:t>Nominal</a:t>
            </a:r>
            <a:r>
              <a:rPr lang="en-US" dirty="0" smtClean="0"/>
              <a:t>, Ordinal, Interval and Ratio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 smtClean="0"/>
              <a:t>nominal scale </a:t>
            </a:r>
            <a:r>
              <a:rPr lang="en-US" dirty="0"/>
              <a:t>applies to data that are used for category identification. </a:t>
            </a:r>
          </a:p>
          <a:p>
            <a:r>
              <a:rPr lang="en-US" dirty="0" smtClean="0"/>
              <a:t>The </a:t>
            </a:r>
            <a:r>
              <a:rPr lang="en-US" b="1" i="1" dirty="0"/>
              <a:t>nominal level of measurement </a:t>
            </a:r>
            <a:r>
              <a:rPr lang="en-US" dirty="0" smtClean="0"/>
              <a:t>is characterized </a:t>
            </a:r>
            <a:r>
              <a:rPr lang="en-US" dirty="0"/>
              <a:t>by data that consist of names, labels, or categories only. </a:t>
            </a:r>
            <a:endParaRPr lang="en-US" dirty="0" smtClean="0"/>
          </a:p>
          <a:p>
            <a:r>
              <a:rPr lang="en-US" b="1" i="1" dirty="0" smtClean="0"/>
              <a:t>Nominal </a:t>
            </a:r>
            <a:r>
              <a:rPr lang="en-US" b="1" i="1" dirty="0"/>
              <a:t>scale data </a:t>
            </a:r>
            <a:r>
              <a:rPr lang="en-US" dirty="0"/>
              <a:t>cannot </a:t>
            </a:r>
            <a:r>
              <a:rPr lang="en-US" dirty="0" smtClean="0"/>
              <a:t>be arranged </a:t>
            </a:r>
            <a:r>
              <a:rPr lang="en-US" dirty="0"/>
              <a:t>in an ordering scheme.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arithmetic operations of addition, subtraction, </a:t>
            </a:r>
            <a:r>
              <a:rPr lang="en-US" dirty="0" smtClean="0"/>
              <a:t>multiplication and </a:t>
            </a:r>
            <a:r>
              <a:rPr lang="en-US" dirty="0"/>
              <a:t>division are not performed for nominal data.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52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0"/>
    </mc:Choice>
    <mc:Fallback>
      <p:transition spd="slow" advTm="2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67494"/>
            <a:ext cx="10972800" cy="608179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26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7"/>
    </mc:Choice>
    <mc:Fallback>
      <p:transition spd="slow" advTm="1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Measurement: </a:t>
            </a:r>
            <a:r>
              <a:rPr lang="en-US" u="sng" dirty="0"/>
              <a:t>Nominal</a:t>
            </a:r>
            <a:r>
              <a:rPr lang="en-US" dirty="0"/>
              <a:t>, Ordinal, Interval and Ratio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10932" y="2338834"/>
            <a:ext cx="8686800" cy="280987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2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7"/>
    </mc:Choice>
    <mc:Fallback>
      <p:transition spd="slow" advTm="1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Measurement: Nominal, </a:t>
            </a:r>
            <a:r>
              <a:rPr lang="en-US" u="sng" dirty="0"/>
              <a:t>Ordinal</a:t>
            </a:r>
            <a:r>
              <a:rPr lang="en-US" dirty="0"/>
              <a:t>, Interval and 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ordinal scale </a:t>
            </a:r>
            <a:r>
              <a:rPr lang="en-US" dirty="0"/>
              <a:t>applies to data that can be arranged in some order, but differences </a:t>
            </a:r>
            <a:r>
              <a:rPr lang="en-US" dirty="0" smtClean="0"/>
              <a:t>between data </a:t>
            </a:r>
            <a:r>
              <a:rPr lang="en-US" dirty="0"/>
              <a:t>values either cannot be determined or are meaningless.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i="1" dirty="0"/>
              <a:t>ordinal level of measurement </a:t>
            </a:r>
            <a:r>
              <a:rPr lang="en-US" dirty="0" smtClean="0"/>
              <a:t>is characterized </a:t>
            </a:r>
            <a:r>
              <a:rPr lang="en-US" dirty="0"/>
              <a:t>by data that applies to categories that can be ranked. </a:t>
            </a:r>
            <a:endParaRPr lang="en-US" dirty="0" smtClean="0"/>
          </a:p>
          <a:p>
            <a:r>
              <a:rPr lang="en-US" i="1" dirty="0" smtClean="0"/>
              <a:t>Ordinal </a:t>
            </a:r>
            <a:r>
              <a:rPr lang="en-US" i="1" dirty="0"/>
              <a:t>scale data </a:t>
            </a:r>
            <a:r>
              <a:rPr lang="en-US" dirty="0"/>
              <a:t>can </a:t>
            </a:r>
            <a:r>
              <a:rPr lang="en-US" dirty="0" smtClean="0"/>
              <a:t>be arranged </a:t>
            </a:r>
            <a:r>
              <a:rPr lang="en-US" dirty="0"/>
              <a:t>in an ordering scheme.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0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5"/>
    </mc:Choice>
    <mc:Fallback>
      <p:transition spd="slow" advTm="1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Measurement: Nominal, </a:t>
            </a:r>
            <a:r>
              <a:rPr lang="en-US" u="sng" dirty="0"/>
              <a:t>Ordinal</a:t>
            </a:r>
            <a:r>
              <a:rPr lang="en-US" dirty="0"/>
              <a:t>, Interval and Ratio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82130" y="1528875"/>
            <a:ext cx="9191425" cy="2540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130" y="4069725"/>
            <a:ext cx="9088394" cy="204774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87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5"/>
    </mc:Choice>
    <mc:Fallback>
      <p:transition spd="slow" advTm="1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Measurement: Nominal, Ordinal, </a:t>
            </a:r>
            <a:r>
              <a:rPr lang="en-US" u="sng" dirty="0"/>
              <a:t>Interval</a:t>
            </a:r>
            <a:r>
              <a:rPr lang="en-US" dirty="0"/>
              <a:t> and 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interval scale </a:t>
            </a:r>
            <a:r>
              <a:rPr lang="en-US" dirty="0"/>
              <a:t>applies to data that can be arranged in some order and for which differences </a:t>
            </a:r>
            <a:r>
              <a:rPr lang="en-US" dirty="0" smtClean="0"/>
              <a:t>in data </a:t>
            </a:r>
            <a:r>
              <a:rPr lang="en-US" dirty="0"/>
              <a:t>values are meaningful.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i="1" dirty="0"/>
              <a:t>interval level of measurement </a:t>
            </a:r>
            <a:r>
              <a:rPr lang="en-US" dirty="0"/>
              <a:t>results from counting or measuring.</a:t>
            </a:r>
          </a:p>
          <a:p>
            <a:r>
              <a:rPr lang="en-US" b="1" i="1" dirty="0"/>
              <a:t>Interval scale data </a:t>
            </a:r>
            <a:r>
              <a:rPr lang="en-US" dirty="0"/>
              <a:t>can be arranged in an ordering scheme and differences can be calculated </a:t>
            </a:r>
            <a:r>
              <a:rPr lang="en-US" dirty="0" smtClean="0"/>
              <a:t>and interpreted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value zero is arbitrarily chosen for interval data and does not imply an absence </a:t>
            </a:r>
            <a:r>
              <a:rPr lang="en-US" dirty="0" smtClean="0"/>
              <a:t>of the </a:t>
            </a:r>
            <a:r>
              <a:rPr lang="en-US" dirty="0"/>
              <a:t>characteristic being measured. Ratios are not meaningful for interval data.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91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6"/>
    </mc:Choice>
    <mc:Fallback>
      <p:transition spd="slow" advTm="1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Measurement: Nominal, Ordinal, </a:t>
            </a:r>
            <a:r>
              <a:rPr lang="en-US" u="sng" dirty="0"/>
              <a:t>Interval</a:t>
            </a:r>
            <a:r>
              <a:rPr lang="en-US" dirty="0"/>
              <a:t> and 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71223"/>
            <a:ext cx="10972800" cy="4883585"/>
          </a:xfrm>
        </p:spPr>
        <p:txBody>
          <a:bodyPr>
            <a:normAutofit fontScale="85000" lnSpcReduction="20000"/>
          </a:bodyPr>
          <a:lstStyle/>
          <a:p>
            <a:pPr marL="50800" indent="0">
              <a:buNone/>
            </a:pPr>
            <a:r>
              <a:rPr lang="en-US" b="1" dirty="0"/>
              <a:t>EXAMPLE </a:t>
            </a:r>
            <a:r>
              <a:rPr lang="en-US" b="1" dirty="0" smtClean="0"/>
              <a:t>1:</a:t>
            </a:r>
          </a:p>
          <a:p>
            <a:pPr marL="50800" indent="0">
              <a:buNone/>
            </a:pPr>
            <a:r>
              <a:rPr lang="en-US" dirty="0" smtClean="0"/>
              <a:t>Stanford-</a:t>
            </a:r>
            <a:r>
              <a:rPr lang="en-US" dirty="0" err="1" smtClean="0"/>
              <a:t>Binet</a:t>
            </a:r>
            <a:r>
              <a:rPr lang="en-US" dirty="0" smtClean="0"/>
              <a:t> </a:t>
            </a:r>
            <a:r>
              <a:rPr lang="en-US" dirty="0"/>
              <a:t>IQ scores represent interval level data. Joe’s IQ score equals 100 </a:t>
            </a:r>
            <a:r>
              <a:rPr lang="en-US" dirty="0" smtClean="0"/>
              <a:t>and John’s </a:t>
            </a:r>
            <a:r>
              <a:rPr lang="en-US" dirty="0"/>
              <a:t>IQ score equals 150. John has a higher IQ than Joe; that is, IQ scores can be arranged in order. </a:t>
            </a:r>
            <a:r>
              <a:rPr lang="en-US" dirty="0" smtClean="0"/>
              <a:t>John’s IQ </a:t>
            </a:r>
            <a:r>
              <a:rPr lang="en-US" dirty="0"/>
              <a:t>score is 50 points higher than Joe’s IQ score; that is, differences can be calculated and </a:t>
            </a:r>
            <a:r>
              <a:rPr lang="en-US" dirty="0" smtClean="0"/>
              <a:t>interpreted. However</a:t>
            </a:r>
            <a:r>
              <a:rPr lang="en-US" dirty="0"/>
              <a:t>, we cannot conclude that John is 1.5 times (150/100 = 1.5) more intelligent than Joe. An IQ score </a:t>
            </a:r>
            <a:r>
              <a:rPr lang="en-US" dirty="0" smtClean="0"/>
              <a:t>of zero </a:t>
            </a:r>
            <a:r>
              <a:rPr lang="en-US" dirty="0"/>
              <a:t>does not indicate a complete lack of intelligence</a:t>
            </a:r>
            <a:r>
              <a:rPr lang="en-US" dirty="0" smtClean="0"/>
              <a:t>.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b="1" dirty="0"/>
              <a:t>EXAMPLE </a:t>
            </a:r>
            <a:r>
              <a:rPr lang="en-US" b="1" dirty="0" smtClean="0"/>
              <a:t>2</a:t>
            </a:r>
          </a:p>
          <a:p>
            <a:pPr marL="50800" indent="0">
              <a:buNone/>
            </a:pPr>
            <a:r>
              <a:rPr lang="en-US" dirty="0" smtClean="0"/>
              <a:t>Temperatures </a:t>
            </a:r>
            <a:r>
              <a:rPr lang="en-US" dirty="0"/>
              <a:t>represent interval level data. The high temperature on February 1 </a:t>
            </a:r>
            <a:r>
              <a:rPr lang="en-US" dirty="0" smtClean="0"/>
              <a:t>equaled 25ºF </a:t>
            </a:r>
            <a:r>
              <a:rPr lang="en-US" dirty="0"/>
              <a:t>and the high temperature on March 1 equaled 50ºF. It was warmer on March 1 than it was on February </a:t>
            </a:r>
            <a:r>
              <a:rPr lang="en-US" dirty="0" smtClean="0"/>
              <a:t>1. That </a:t>
            </a:r>
            <a:r>
              <a:rPr lang="en-US" dirty="0"/>
              <a:t>is, temperatures can be arranged in order. It was 25º warmer on March 1 than on February 1. That </a:t>
            </a:r>
            <a:r>
              <a:rPr lang="en-US" dirty="0" smtClean="0"/>
              <a:t>is, differences </a:t>
            </a:r>
            <a:r>
              <a:rPr lang="en-US" dirty="0"/>
              <a:t>may be calculated and interpreted. We cannot conclude that it was twice as warm on March 1 </a:t>
            </a:r>
            <a:r>
              <a:rPr lang="en-US" dirty="0" smtClean="0"/>
              <a:t>than it </a:t>
            </a:r>
            <a:r>
              <a:rPr lang="en-US" dirty="0"/>
              <a:t>was on February 1. That is, ratios are not readily interpretable. A temperature of 0ºF does not indicate </a:t>
            </a:r>
            <a:r>
              <a:rPr lang="en-US" dirty="0" smtClean="0"/>
              <a:t>an absence </a:t>
            </a:r>
            <a:r>
              <a:rPr lang="en-US" dirty="0"/>
              <a:t>of warmth.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283" y="3497970"/>
            <a:ext cx="3421185" cy="1030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938" y="941251"/>
            <a:ext cx="3125876" cy="106425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18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7"/>
    </mc:Choice>
    <mc:Fallback>
      <p:transition spd="slow" advTm="1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Measurement: Nominal, Ordinal, Interval and </a:t>
            </a:r>
            <a:r>
              <a:rPr lang="en-US" u="sng" dirty="0"/>
              <a:t>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ratio scale </a:t>
            </a:r>
            <a:r>
              <a:rPr lang="en-US" dirty="0"/>
              <a:t>applies to data that can be ranked and for which all arithmetic </a:t>
            </a:r>
            <a:r>
              <a:rPr lang="en-US" dirty="0" smtClean="0"/>
              <a:t>operations including </a:t>
            </a:r>
            <a:r>
              <a:rPr lang="en-US" dirty="0"/>
              <a:t>division can be performed. </a:t>
            </a:r>
            <a:r>
              <a:rPr lang="en-US" dirty="0" smtClean="0"/>
              <a:t>Division </a:t>
            </a:r>
            <a:r>
              <a:rPr lang="en-US" dirty="0"/>
              <a:t>by zero is, of course, excluded.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i="1" dirty="0"/>
              <a:t>ratio level </a:t>
            </a:r>
            <a:r>
              <a:rPr lang="en-US" i="1" dirty="0" smtClean="0"/>
              <a:t>of measurement </a:t>
            </a:r>
            <a:r>
              <a:rPr lang="en-US" dirty="0"/>
              <a:t>results from counting or measuring. </a:t>
            </a:r>
            <a:endParaRPr lang="en-US" dirty="0" smtClean="0"/>
          </a:p>
          <a:p>
            <a:r>
              <a:rPr lang="en-US" i="1" dirty="0" smtClean="0"/>
              <a:t>Ratio </a:t>
            </a:r>
            <a:r>
              <a:rPr lang="en-US" i="1" dirty="0"/>
              <a:t>scale data </a:t>
            </a:r>
            <a:r>
              <a:rPr lang="en-US" dirty="0"/>
              <a:t>can be arranged in an </a:t>
            </a:r>
            <a:r>
              <a:rPr lang="en-US" dirty="0" smtClean="0"/>
              <a:t>ordering scheme </a:t>
            </a:r>
            <a:r>
              <a:rPr lang="en-US" dirty="0"/>
              <a:t>and differences and ratios can be calculated and interpreted. </a:t>
            </a:r>
            <a:endParaRPr lang="en-US" dirty="0" smtClean="0"/>
          </a:p>
          <a:p>
            <a:r>
              <a:rPr lang="en-US" dirty="0" smtClean="0"/>
              <a:t>Ratio </a:t>
            </a:r>
            <a:r>
              <a:rPr lang="en-US" dirty="0"/>
              <a:t>level data has an </a:t>
            </a:r>
            <a:r>
              <a:rPr lang="en-US" dirty="0" smtClean="0"/>
              <a:t>absolute zero </a:t>
            </a:r>
            <a:r>
              <a:rPr lang="en-US" dirty="0"/>
              <a:t>and a value of zero indicates a complete absence of the characteristic of interest.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69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9"/>
    </mc:Choice>
    <mc:Fallback>
      <p:transition spd="slow" advTm="1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Measurement: Nominal, Ordinal, Interval and </a:t>
            </a:r>
            <a:r>
              <a:rPr lang="en-US" u="sng" dirty="0"/>
              <a:t>Ratio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66526"/>
            <a:ext cx="10972800" cy="4788282"/>
          </a:xfrm>
        </p:spPr>
        <p:txBody>
          <a:bodyPr>
            <a:normAutofit fontScale="85000" lnSpcReduction="20000"/>
          </a:bodyPr>
          <a:lstStyle/>
          <a:p>
            <a:pPr marL="50800" indent="0">
              <a:buNone/>
            </a:pPr>
            <a:r>
              <a:rPr lang="en-US" b="1" dirty="0"/>
              <a:t>EXAMPLE </a:t>
            </a:r>
            <a:r>
              <a:rPr lang="en-US" b="1" dirty="0" smtClean="0"/>
              <a:t>1 </a:t>
            </a:r>
          </a:p>
          <a:p>
            <a:pPr marL="50800" indent="0">
              <a:buNone/>
            </a:pPr>
            <a:r>
              <a:rPr lang="en-US" dirty="0" smtClean="0"/>
              <a:t>The </a:t>
            </a:r>
            <a:r>
              <a:rPr lang="en-US" dirty="0"/>
              <a:t>grams of fat consumed per day for adults in the United States is ratio scale data. </a:t>
            </a:r>
            <a:r>
              <a:rPr lang="en-US" dirty="0" smtClean="0"/>
              <a:t>Joe consumes </a:t>
            </a:r>
            <a:r>
              <a:rPr lang="en-US" dirty="0"/>
              <a:t>50 grams of fat per day and John consumes 25 grams per day. Joe consumes twice as much fat </a:t>
            </a:r>
            <a:r>
              <a:rPr lang="en-US" dirty="0" smtClean="0"/>
              <a:t>as John </a:t>
            </a:r>
            <a:r>
              <a:rPr lang="en-US" dirty="0"/>
              <a:t>per day, since 50/25 = 2. For an individual who consumes 0 grams of fat on a given day, there is </a:t>
            </a:r>
            <a:r>
              <a:rPr lang="en-US" dirty="0" smtClean="0"/>
              <a:t>a complete </a:t>
            </a:r>
            <a:r>
              <a:rPr lang="en-US" dirty="0"/>
              <a:t>absence of fat consumed on that day. Notice that a ratio is interpretable and an absolute zero exists.</a:t>
            </a:r>
          </a:p>
          <a:p>
            <a:pPr marL="50800" indent="0">
              <a:buNone/>
            </a:pPr>
            <a:endParaRPr lang="en-US" b="1" dirty="0" smtClean="0"/>
          </a:p>
          <a:p>
            <a:pPr marL="50800" indent="0">
              <a:buNone/>
            </a:pPr>
            <a:r>
              <a:rPr lang="en-US" b="1" dirty="0" smtClean="0"/>
              <a:t>EXAMPLE 2</a:t>
            </a:r>
          </a:p>
          <a:p>
            <a:pPr marL="50800" indent="0">
              <a:buNone/>
            </a:pPr>
            <a:r>
              <a:rPr lang="en-US" b="1" dirty="0" smtClean="0"/>
              <a:t> </a:t>
            </a:r>
            <a:r>
              <a:rPr lang="en-US" dirty="0"/>
              <a:t>The number of 911 emergency calls in a sample of 50 such calls selected from a </a:t>
            </a:r>
            <a:r>
              <a:rPr lang="en-US" dirty="0" smtClean="0"/>
              <a:t>24-hour period </a:t>
            </a:r>
            <a:r>
              <a:rPr lang="en-US" dirty="0"/>
              <a:t>involving a domestic disturbance is ratio scale data. The number found on May 1 equals 5 and </a:t>
            </a:r>
            <a:r>
              <a:rPr lang="en-US" dirty="0" smtClean="0"/>
              <a:t>the number </a:t>
            </a:r>
            <a:r>
              <a:rPr lang="en-US" dirty="0"/>
              <a:t>found on June 1 equals 10. Since 10/5 = 2, we say that twice as many were found on June 1 than </a:t>
            </a:r>
            <a:r>
              <a:rPr lang="en-US" dirty="0" smtClean="0"/>
              <a:t>were found </a:t>
            </a:r>
            <a:r>
              <a:rPr lang="en-US" dirty="0"/>
              <a:t>on May 1. For a 24-hour period in which no domestic disturbance calls were found, there is a </a:t>
            </a:r>
            <a:r>
              <a:rPr lang="en-US" dirty="0" smtClean="0"/>
              <a:t>complete absence </a:t>
            </a:r>
            <a:r>
              <a:rPr lang="en-US" dirty="0"/>
              <a:t>of such calls. Notice that a ratio is interpretable and an absolute zero exists.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065" y="850005"/>
            <a:ext cx="2640168" cy="1223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797" y="3348507"/>
            <a:ext cx="2936383" cy="86288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10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4"/>
    </mc:Choice>
    <mc:Fallback>
      <p:transition spd="slow" advTm="1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>
              <a:defRPr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Arial" charset="0"/>
              </a:rPr>
              <a:t>Descriptive Statistics</a:t>
            </a:r>
            <a:endParaRPr lang="en-US" dirty="0" smtClean="0">
              <a:solidFill>
                <a:schemeClr val="accent1">
                  <a:tint val="83000"/>
                  <a:satMod val="150000"/>
                </a:schemeClr>
              </a:solidFill>
              <a:cs typeface="+mj-cs"/>
            </a:endParaRP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609600" y="1882775"/>
            <a:ext cx="10972800" cy="4572000"/>
          </a:xfrm>
        </p:spPr>
        <p:txBody>
          <a:bodyPr/>
          <a:lstStyle/>
          <a:p>
            <a:pPr marL="50800" indent="0" algn="l" rtl="0" eaLnBrk="1" hangingPunct="1">
              <a:buNone/>
            </a:pPr>
            <a:r>
              <a:rPr lang="en-US" dirty="0" smtClean="0">
                <a:cs typeface="Arial" charset="0"/>
              </a:rPr>
              <a:t>It deals with the concepts and methods concerned with summarization and description of the important aspects of numerical data.</a:t>
            </a:r>
          </a:p>
          <a:p>
            <a:r>
              <a:rPr lang="en-US" dirty="0"/>
              <a:t>The use of graphs, charts, and tables and the calculation of various statistical measures </a:t>
            </a:r>
            <a:r>
              <a:rPr lang="en-US" dirty="0" smtClean="0"/>
              <a:t>to organize </a:t>
            </a:r>
            <a:r>
              <a:rPr lang="en-US" dirty="0"/>
              <a:t>and summarize information is called </a:t>
            </a:r>
            <a:r>
              <a:rPr lang="en-US" i="1" dirty="0"/>
              <a:t>descriptive statistics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Descriptive </a:t>
            </a:r>
            <a:r>
              <a:rPr lang="en-US" dirty="0"/>
              <a:t>statistics help </a:t>
            </a:r>
            <a:r>
              <a:rPr lang="en-US" dirty="0" smtClean="0"/>
              <a:t>to reduce </a:t>
            </a:r>
            <a:r>
              <a:rPr lang="en-US" dirty="0"/>
              <a:t>our information to a manageable size and put it into focus.</a:t>
            </a:r>
            <a:endParaRPr lang="en-US" dirty="0" smtClean="0"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570" y="428205"/>
            <a:ext cx="3067654" cy="160665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7"/>
    </mc:Choice>
    <mc:Fallback>
      <p:transition spd="slow" advTm="3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7" name="AutoShape 8" descr="Histogram Definition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A </a:t>
            </a:r>
            <a:r>
              <a:rPr lang="en-US" b="1" i="1" dirty="0"/>
              <a:t>histogram</a:t>
            </a:r>
            <a:r>
              <a:rPr lang="en-US" i="1" dirty="0"/>
              <a:t> </a:t>
            </a:r>
            <a:r>
              <a:rPr lang="en-US" dirty="0"/>
              <a:t>is a graph that displays the classes on the horizontal axis and the frequencies of </a:t>
            </a:r>
            <a:r>
              <a:rPr lang="en-US" dirty="0" smtClean="0"/>
              <a:t>the classes </a:t>
            </a:r>
            <a:r>
              <a:rPr lang="en-US" dirty="0"/>
              <a:t>on the vertical axis.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frequency of each class is represented by a vertical bar whose </a:t>
            </a:r>
            <a:r>
              <a:rPr lang="en-US" dirty="0" smtClean="0"/>
              <a:t>height is </a:t>
            </a:r>
            <a:r>
              <a:rPr lang="en-US" dirty="0"/>
              <a:t>equal to the frequency of the class.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histogram is similar to a bar graph. However, a </a:t>
            </a:r>
            <a:r>
              <a:rPr lang="en-US" dirty="0" smtClean="0"/>
              <a:t>histogram utilizes </a:t>
            </a:r>
            <a:r>
              <a:rPr lang="en-US" dirty="0"/>
              <a:t>classes or intervals and frequencies while a bar graph utilizes categories and frequencies.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876" y="267494"/>
            <a:ext cx="2608777" cy="173208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15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4"/>
    </mc:Choice>
    <mc:Fallback>
      <p:transition spd="slow" advTm="1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40832" y="1666526"/>
            <a:ext cx="7227000" cy="4572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5"/>
    </mc:Choice>
    <mc:Fallback>
      <p:transition spd="slow" advTm="1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scatter plot (aka scatter chart, scatter graph) </a:t>
            </a:r>
            <a:r>
              <a:rPr lang="en-US" b="1" dirty="0"/>
              <a:t>uses dots to represent values for two different numeric variables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position of each dot on the horizontal and vertical axis indicates values for an individual data point. </a:t>
            </a:r>
            <a:endParaRPr lang="en-US" dirty="0" smtClean="0"/>
          </a:p>
          <a:p>
            <a:r>
              <a:rPr lang="en-US" dirty="0" smtClean="0"/>
              <a:t>Scatter </a:t>
            </a:r>
            <a:r>
              <a:rPr lang="en-US" dirty="0"/>
              <a:t>plots are used to observe relationships between variables.</a:t>
            </a:r>
          </a:p>
        </p:txBody>
      </p:sp>
      <p:sp>
        <p:nvSpPr>
          <p:cNvPr id="4" name="AutoShape 2" descr="Scatter Plot - A Tool for Descriptive Statistics | by Koushik C S | The  Startup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259" y="4431886"/>
            <a:ext cx="6213387" cy="180148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29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9"/>
    </mc:Choice>
    <mc:Fallback>
      <p:transition spd="slow" advTm="1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Plot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59228" y="2009105"/>
            <a:ext cx="8873543" cy="346441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06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4"/>
    </mc:Choice>
    <mc:Fallback>
      <p:transition spd="slow" advTm="1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cross table is </a:t>
            </a:r>
            <a:r>
              <a:rPr lang="en-US" b="1" dirty="0"/>
              <a:t>a two-way table consisting of columns and rows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It is also known as a pivot table or a multi-dimensional table. </a:t>
            </a:r>
            <a:endParaRPr lang="en-US" dirty="0" smtClean="0"/>
          </a:p>
          <a:p>
            <a:r>
              <a:rPr lang="en-US" dirty="0" smtClean="0"/>
              <a:t>Its </a:t>
            </a:r>
            <a:r>
              <a:rPr lang="en-US" dirty="0"/>
              <a:t>greatest strength is its ability to structure, summarize and display large amounts of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788" y="3639824"/>
            <a:ext cx="6365922" cy="18192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8"/>
    </mc:Choice>
    <mc:Fallback>
      <p:transition spd="slow" advTm="1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Table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68192" y="1882775"/>
            <a:ext cx="9324304" cy="4572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48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5"/>
    </mc:Choice>
    <mc:Fallback>
      <p:transition spd="slow" advTm="1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Measures </a:t>
            </a:r>
            <a:r>
              <a:rPr lang="en-US" dirty="0"/>
              <a:t>of central </a:t>
            </a:r>
            <a:r>
              <a:rPr lang="en-US" dirty="0" smtClean="0"/>
              <a:t>tendency: Mean, Median and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different measures of central tendency. The three most widely used measures </a:t>
            </a:r>
            <a:r>
              <a:rPr lang="en-US" dirty="0" smtClean="0"/>
              <a:t>of central </a:t>
            </a:r>
            <a:r>
              <a:rPr lang="en-US" dirty="0"/>
              <a:t>tendency are the </a:t>
            </a:r>
            <a:r>
              <a:rPr lang="en-US" b="1" i="1" dirty="0"/>
              <a:t>mean, median, </a:t>
            </a:r>
            <a:r>
              <a:rPr lang="en-US" b="1" dirty="0"/>
              <a:t>and </a:t>
            </a:r>
            <a:r>
              <a:rPr lang="en-US" b="1" i="1" dirty="0"/>
              <a:t>mode.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386" y="3644721"/>
            <a:ext cx="5115836" cy="18570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3087" y="3444251"/>
            <a:ext cx="2979313" cy="183608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81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6"/>
    </mc:Choice>
    <mc:Fallback>
      <p:transition spd="slow" advTm="1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central tendency: Mean, </a:t>
            </a:r>
            <a:r>
              <a:rPr lang="en-US" u="sng" dirty="0"/>
              <a:t>Median </a:t>
            </a:r>
            <a:r>
              <a:rPr lang="en-US" dirty="0"/>
              <a:t>and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i="1" dirty="0"/>
              <a:t>median </a:t>
            </a:r>
            <a:r>
              <a:rPr lang="en-US" dirty="0"/>
              <a:t>of a set of data is a value that divides the bottom 50% of the data from the top </a:t>
            </a:r>
            <a:r>
              <a:rPr lang="en-US" dirty="0" smtClean="0"/>
              <a:t>50% of </a:t>
            </a:r>
            <a:r>
              <a:rPr lang="en-US" dirty="0"/>
              <a:t>the data. </a:t>
            </a:r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find the median of a data set, first arrange the data in increasing order.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the </a:t>
            </a:r>
            <a:r>
              <a:rPr lang="en-US" dirty="0" smtClean="0"/>
              <a:t>number of </a:t>
            </a:r>
            <a:r>
              <a:rPr lang="en-US" dirty="0"/>
              <a:t>observations is odd, the median is the number in the middle of the ordered list. If the number </a:t>
            </a:r>
            <a:r>
              <a:rPr lang="en-US" dirty="0" smtClean="0"/>
              <a:t>of observations </a:t>
            </a:r>
            <a:r>
              <a:rPr lang="en-US" dirty="0"/>
              <a:t>is even, the median is the mean of the two values closest to the middle of the </a:t>
            </a:r>
            <a:r>
              <a:rPr lang="en-US" dirty="0" smtClean="0"/>
              <a:t>ordered list</a:t>
            </a:r>
            <a:r>
              <a:rPr lang="en-US" dirty="0"/>
              <a:t>. 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89" y="4709554"/>
            <a:ext cx="4780209" cy="151343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38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1"/>
    </mc:Choice>
    <mc:Fallback>
      <p:transition spd="slow" advTm="1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Measures </a:t>
            </a:r>
            <a:r>
              <a:rPr lang="en-US" dirty="0"/>
              <a:t>of central tendency: Mean, </a:t>
            </a:r>
            <a:r>
              <a:rPr lang="en-US" u="sng" dirty="0"/>
              <a:t>Median </a:t>
            </a:r>
            <a:r>
              <a:rPr lang="en-US" dirty="0"/>
              <a:t>and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800" indent="0">
              <a:buNone/>
            </a:pPr>
            <a:r>
              <a:rPr lang="en-US" b="1" dirty="0"/>
              <a:t>EXAMPLE </a:t>
            </a:r>
          </a:p>
          <a:p>
            <a:pPr marL="50800" indent="0">
              <a:buNone/>
            </a:pPr>
            <a:r>
              <a:rPr lang="en-US" b="1" dirty="0" smtClean="0"/>
              <a:t> </a:t>
            </a:r>
            <a:r>
              <a:rPr lang="en-US" dirty="0"/>
              <a:t>To find the median number of domestic disturbance calls per 24-hour period for the</a:t>
            </a:r>
          </a:p>
          <a:p>
            <a:pPr marL="50800" indent="0">
              <a:buNone/>
            </a:pPr>
            <a:r>
              <a:rPr lang="en-US" dirty="0"/>
              <a:t>data in Example 3.2 first arrange the data in increasing order.</a:t>
            </a:r>
          </a:p>
          <a:p>
            <a:pPr marL="50800" indent="0" algn="ctr">
              <a:buNone/>
            </a:pPr>
            <a:r>
              <a:rPr lang="en-US" dirty="0" smtClean="0"/>
              <a:t>19  22  23  25  27  29  29  30  30  34  36  37  37  38  38  </a:t>
            </a:r>
          </a:p>
          <a:p>
            <a:pPr marL="50800" indent="0" algn="ctr">
              <a:buNone/>
            </a:pPr>
            <a:r>
              <a:rPr lang="en-US" dirty="0" smtClean="0"/>
              <a:t>40  40  40  44  45  46  </a:t>
            </a:r>
            <a:r>
              <a:rPr lang="en-US" dirty="0"/>
              <a:t>46 </a:t>
            </a:r>
            <a:r>
              <a:rPr lang="en-US" dirty="0" smtClean="0"/>
              <a:t> 47  47  49  50  50  56  56  </a:t>
            </a:r>
            <a:r>
              <a:rPr lang="en-US" dirty="0"/>
              <a:t>58</a:t>
            </a:r>
          </a:p>
          <a:p>
            <a:pPr marL="50800" indent="0">
              <a:buNone/>
            </a:pPr>
            <a:r>
              <a:rPr lang="en-US" dirty="0"/>
              <a:t>The two values closest to the middle are 38 and 40. The median is the mean of these two values or 39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356" y="967010"/>
            <a:ext cx="3580326" cy="140606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70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3"/>
    </mc:Choice>
    <mc:Fallback>
      <p:transition spd="slow" advTm="1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central tendency: Mean, Median</a:t>
            </a:r>
            <a:r>
              <a:rPr lang="en-US" u="sng" dirty="0"/>
              <a:t> </a:t>
            </a:r>
            <a:r>
              <a:rPr lang="en-US" dirty="0"/>
              <a:t>and </a:t>
            </a:r>
            <a:r>
              <a:rPr lang="en-US" u="sng" dirty="0"/>
              <a:t>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mode</a:t>
            </a:r>
            <a:r>
              <a:rPr lang="en-US" i="1" dirty="0"/>
              <a:t> </a:t>
            </a:r>
            <a:r>
              <a:rPr lang="en-US" dirty="0"/>
              <a:t>is the value in a data set that occurs the most often.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no such value exists, we say </a:t>
            </a:r>
            <a:r>
              <a:rPr lang="en-US" dirty="0" smtClean="0"/>
              <a:t>that the </a:t>
            </a:r>
            <a:r>
              <a:rPr lang="en-US" dirty="0"/>
              <a:t>data set has no mode.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two such values exist, we say the data set is </a:t>
            </a:r>
            <a:r>
              <a:rPr lang="en-US" b="1" i="1" dirty="0"/>
              <a:t>bimodal.</a:t>
            </a:r>
            <a:r>
              <a:rPr lang="en-US" i="1" dirty="0"/>
              <a:t> </a:t>
            </a:r>
            <a:endParaRPr lang="en-US" i="1" dirty="0" smtClean="0"/>
          </a:p>
          <a:p>
            <a:r>
              <a:rPr lang="en-US" dirty="0" smtClean="0"/>
              <a:t>If </a:t>
            </a:r>
            <a:r>
              <a:rPr lang="en-US" dirty="0"/>
              <a:t>three such </a:t>
            </a:r>
            <a:r>
              <a:rPr lang="en-US" dirty="0" smtClean="0"/>
              <a:t>values exist</a:t>
            </a:r>
            <a:r>
              <a:rPr lang="en-US" dirty="0"/>
              <a:t>, we say the data set is </a:t>
            </a:r>
            <a:r>
              <a:rPr lang="en-US" b="1" i="1" dirty="0" err="1"/>
              <a:t>trimodal</a:t>
            </a:r>
            <a:r>
              <a:rPr lang="en-US" b="1" i="1" dirty="0"/>
              <a:t>. </a:t>
            </a:r>
            <a:endParaRPr lang="en-US" b="1" i="1" dirty="0" smtClean="0"/>
          </a:p>
          <a:p>
            <a:r>
              <a:rPr lang="en-US" dirty="0" smtClean="0"/>
              <a:t>There </a:t>
            </a:r>
            <a:r>
              <a:rPr lang="en-US" dirty="0"/>
              <a:t>is no symbol that is used to represent the mode.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865" y="4504117"/>
            <a:ext cx="6465194" cy="17907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72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0"/>
    </mc:Choice>
    <mc:Fallback>
      <p:transition spd="slow" advTm="1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b="1" dirty="0" smtClean="0"/>
              <a:t>Quantitative variables</a:t>
            </a:r>
          </a:p>
          <a:p>
            <a:pPr marL="50800" indent="0">
              <a:buNone/>
            </a:pPr>
            <a:r>
              <a:rPr lang="en-US" sz="3600" dirty="0" smtClean="0"/>
              <a:t>	A </a:t>
            </a:r>
            <a:r>
              <a:rPr lang="en-US" sz="3600" i="1" dirty="0"/>
              <a:t>quantitative variable </a:t>
            </a:r>
            <a:r>
              <a:rPr lang="en-US" sz="3600" dirty="0"/>
              <a:t>is determined when the description </a:t>
            </a:r>
            <a:r>
              <a:rPr lang="en-US" sz="3600" dirty="0" smtClean="0"/>
              <a:t>	of </a:t>
            </a:r>
            <a:r>
              <a:rPr lang="en-US" sz="3600" dirty="0"/>
              <a:t>the characteristic of interest </a:t>
            </a:r>
            <a:r>
              <a:rPr lang="en-US" sz="3600" dirty="0" smtClean="0"/>
              <a:t>results in </a:t>
            </a:r>
            <a:r>
              <a:rPr lang="en-US" sz="3600" dirty="0"/>
              <a:t>a numerical </a:t>
            </a:r>
            <a:r>
              <a:rPr lang="en-US" sz="3600" dirty="0" smtClean="0"/>
              <a:t>	value</a:t>
            </a:r>
            <a:r>
              <a:rPr lang="en-US" sz="3600" dirty="0"/>
              <a:t>.</a:t>
            </a:r>
            <a:endParaRPr lang="en-US" sz="3600" dirty="0" smtClean="0"/>
          </a:p>
          <a:p>
            <a:r>
              <a:rPr lang="en-US" sz="3600" b="1" dirty="0" smtClean="0"/>
              <a:t>Qualitative variables</a:t>
            </a:r>
          </a:p>
          <a:p>
            <a:pPr marL="50800" indent="0">
              <a:buNone/>
            </a:pPr>
            <a:r>
              <a:rPr lang="en-US" sz="3600" dirty="0" smtClean="0"/>
              <a:t>	A </a:t>
            </a:r>
            <a:r>
              <a:rPr lang="en-US" sz="3600" i="1" dirty="0"/>
              <a:t>qualitative variable </a:t>
            </a:r>
            <a:r>
              <a:rPr lang="en-US" sz="3600" dirty="0"/>
              <a:t>is determined when the description </a:t>
            </a:r>
            <a:r>
              <a:rPr lang="en-US" sz="3600" dirty="0" smtClean="0"/>
              <a:t>	of the </a:t>
            </a:r>
            <a:r>
              <a:rPr lang="en-US" sz="3600" dirty="0"/>
              <a:t>characteristic of interest </a:t>
            </a:r>
            <a:r>
              <a:rPr lang="en-US" sz="3600" dirty="0" smtClean="0"/>
              <a:t>results in </a:t>
            </a:r>
            <a:r>
              <a:rPr lang="en-US" sz="3600" dirty="0"/>
              <a:t>a </a:t>
            </a:r>
            <a:r>
              <a:rPr lang="en-US" sz="3600" dirty="0" smtClean="0"/>
              <a:t>nonnumeric 	value</a:t>
            </a:r>
            <a:r>
              <a:rPr lang="en-US" sz="3600" dirty="0"/>
              <a:t>. A qualitative variable may be </a:t>
            </a:r>
            <a:r>
              <a:rPr lang="en-US" sz="3600" dirty="0" smtClean="0"/>
              <a:t>	classified </a:t>
            </a:r>
            <a:r>
              <a:rPr lang="en-US" sz="3600" dirty="0"/>
              <a:t>into two </a:t>
            </a:r>
            <a:r>
              <a:rPr lang="en-US" sz="3600" dirty="0" smtClean="0"/>
              <a:t>	or </a:t>
            </a:r>
            <a:r>
              <a:rPr lang="en-US" sz="3600" dirty="0"/>
              <a:t>more categories.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916" y="326745"/>
            <a:ext cx="5898524" cy="201721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17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1"/>
    </mc:Choice>
    <mc:Fallback>
      <p:transition spd="slow" advTm="2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variance</a:t>
            </a:r>
            <a:r>
              <a:rPr lang="en-US" i="1" dirty="0"/>
              <a:t> </a:t>
            </a:r>
            <a:r>
              <a:rPr lang="en-US" dirty="0"/>
              <a:t>and the </a:t>
            </a:r>
            <a:r>
              <a:rPr lang="en-US" b="1" i="1" dirty="0"/>
              <a:t>standard deviation </a:t>
            </a:r>
            <a:r>
              <a:rPr lang="en-US" dirty="0"/>
              <a:t>of a data set measures the spread of the data about </a:t>
            </a:r>
            <a:r>
              <a:rPr lang="en-US" dirty="0" smtClean="0"/>
              <a:t>the mean </a:t>
            </a:r>
            <a:r>
              <a:rPr lang="en-US" dirty="0"/>
              <a:t>of the data set. The variance of a sample of size n is represented by s2 and is given </a:t>
            </a:r>
            <a:r>
              <a:rPr lang="en-US" dirty="0" smtClean="0"/>
              <a:t>by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Standard Deviation is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461" y="3555292"/>
            <a:ext cx="1771010" cy="85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978" y="5161087"/>
            <a:ext cx="1323975" cy="542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6563" y="3555292"/>
            <a:ext cx="3953814" cy="1916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5352" y="561638"/>
            <a:ext cx="3825025" cy="143827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27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2"/>
    </mc:Choice>
    <mc:Fallback>
      <p:transition spd="slow" advTm="1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coefficient of variation</a:t>
            </a:r>
            <a:r>
              <a:rPr lang="en-US" i="1" dirty="0"/>
              <a:t> </a:t>
            </a:r>
            <a:r>
              <a:rPr lang="en-US" dirty="0"/>
              <a:t>is equal to the standard deviation divided by the mean. The result </a:t>
            </a:r>
            <a:r>
              <a:rPr lang="en-US" dirty="0" smtClean="0"/>
              <a:t>is usually </a:t>
            </a:r>
            <a:r>
              <a:rPr lang="en-US" dirty="0"/>
              <a:t>multiplied by 100 to express it as a percent.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909" y="3368708"/>
            <a:ext cx="1933575" cy="80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337" y="4545045"/>
            <a:ext cx="2981325" cy="1533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8311" y="311183"/>
            <a:ext cx="2905125" cy="157162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4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1"/>
    </mc:Choice>
    <mc:Fallback>
      <p:transition spd="slow" advTm="1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linear correlation coefficient</a:t>
            </a:r>
            <a:r>
              <a:rPr lang="en-US" dirty="0"/>
              <a:t>, also known as simply the </a:t>
            </a:r>
            <a:r>
              <a:rPr lang="en-US" b="1" i="1" dirty="0"/>
              <a:t>correlation coefficient</a:t>
            </a:r>
            <a:r>
              <a:rPr lang="en-US" dirty="0"/>
              <a:t>, is a </a:t>
            </a:r>
            <a:r>
              <a:rPr lang="en-US" dirty="0" smtClean="0"/>
              <a:t>measure of </a:t>
            </a:r>
            <a:r>
              <a:rPr lang="en-US" dirty="0"/>
              <a:t>the strength of the linear association between two variables.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correlation coefficient is also sometimes referred to as the </a:t>
            </a:r>
            <a:r>
              <a:rPr lang="en-US" b="1" i="1" dirty="0" smtClean="0"/>
              <a:t>Pearson correlation </a:t>
            </a:r>
            <a:r>
              <a:rPr lang="en-US" b="1" i="1" dirty="0"/>
              <a:t>coefficient.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629" y="4573006"/>
            <a:ext cx="1666875" cy="828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926" y="4620630"/>
            <a:ext cx="1885950" cy="733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646" y="4620630"/>
            <a:ext cx="175260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2073" y="4420605"/>
            <a:ext cx="2276475" cy="857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4738" y="687343"/>
            <a:ext cx="5208834" cy="136207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60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9"/>
    </mc:Choice>
    <mc:Fallback>
      <p:transition spd="slow" advTm="1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Covariance </a:t>
            </a:r>
            <a:r>
              <a:rPr lang="en-US" b="1" dirty="0"/>
              <a:t>measures the direction of the relationship between two variables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positive covariance means that both variables tend to be high or low at the same time.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negative covariance means that when one variable is high, the other tends to be low.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111" y="4474804"/>
            <a:ext cx="6368871" cy="15144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42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9"/>
    </mc:Choice>
    <mc:Fallback>
      <p:transition spd="slow" advTm="1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Skewness is a measure of </a:t>
            </a:r>
            <a:r>
              <a:rPr lang="en-US" dirty="0">
                <a:hlinkClick r:id="rId4"/>
              </a:rPr>
              <a:t>symmetry</a:t>
            </a:r>
            <a:r>
              <a:rPr lang="en-US" dirty="0"/>
              <a:t> in a distribution. </a:t>
            </a:r>
            <a:endParaRPr lang="en-US" dirty="0" smtClean="0"/>
          </a:p>
          <a:p>
            <a:r>
              <a:rPr lang="en-US" dirty="0" smtClean="0"/>
              <a:t>Actually</a:t>
            </a:r>
            <a:r>
              <a:rPr lang="en-US" dirty="0"/>
              <a:t>, it’s more correct to describe it as a measure of </a:t>
            </a:r>
            <a:r>
              <a:rPr lang="en-US" b="1" dirty="0"/>
              <a:t>lack</a:t>
            </a:r>
            <a:r>
              <a:rPr lang="en-US" dirty="0"/>
              <a:t> of symmetry.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standard normal distribution is perfectly symmetrical and has zero skew. </a:t>
            </a:r>
            <a:endParaRPr lang="en-US" dirty="0" smtClean="0"/>
          </a:p>
          <a:p>
            <a:r>
              <a:rPr lang="en-US" dirty="0"/>
              <a:t>However, other distributions don’t have zero skew. </a:t>
            </a:r>
            <a:endParaRPr lang="en-US" dirty="0" smtClean="0"/>
          </a:p>
          <a:p>
            <a:r>
              <a:rPr lang="en-US" dirty="0" smtClean="0"/>
              <a:t>Therefore</a:t>
            </a:r>
            <a:r>
              <a:rPr lang="en-US" dirty="0"/>
              <a:t>, we need a way to calculate how much the distribution is skewed.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314" y="353093"/>
            <a:ext cx="4986539" cy="157350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2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0"/>
    </mc:Choice>
    <mc:Fallback>
      <p:transition spd="slow" advTm="1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Skewness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14411" y="2408349"/>
            <a:ext cx="7109138" cy="265577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81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75"/>
    </mc:Choice>
    <mc:Fallback>
      <p:transition spd="slow" advTm="20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Quantitative </a:t>
            </a:r>
            <a:r>
              <a:rPr lang="en-US" dirty="0" smtClean="0"/>
              <a:t>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7557389"/>
              </p:ext>
            </p:extLst>
          </p:nvPr>
        </p:nvGraphicFramePr>
        <p:xfrm>
          <a:off x="609600" y="1882775"/>
          <a:ext cx="109728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What is Quantitative Data? [Definition &amp; Examples]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596" y="267493"/>
            <a:ext cx="3687651" cy="277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9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4"/>
    </mc:Choice>
    <mc:Fallback>
      <p:transition spd="slow" advTm="1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</a:t>
            </a:r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discrete </a:t>
            </a:r>
            <a:r>
              <a:rPr lang="en-US" b="1" i="1" dirty="0"/>
              <a:t>variable </a:t>
            </a:r>
            <a:r>
              <a:rPr lang="en-US" dirty="0"/>
              <a:t>is a quantitative variable whose values are countable. Discrete variables </a:t>
            </a:r>
            <a:r>
              <a:rPr lang="en-US" dirty="0" smtClean="0"/>
              <a:t>usually result </a:t>
            </a:r>
            <a:r>
              <a:rPr lang="en-US" dirty="0"/>
              <a:t>from counting. </a:t>
            </a:r>
            <a:endParaRPr lang="en-US" dirty="0" smtClean="0"/>
          </a:p>
          <a:p>
            <a:pPr marL="50800" indent="0">
              <a:buNone/>
            </a:pPr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i="1" dirty="0"/>
              <a:t>continuous variable </a:t>
            </a:r>
            <a:r>
              <a:rPr lang="en-US" dirty="0"/>
              <a:t>is a quantitative variable that can assume any </a:t>
            </a:r>
            <a:r>
              <a:rPr lang="en-US" dirty="0" smtClean="0"/>
              <a:t>numerical value </a:t>
            </a:r>
            <a:r>
              <a:rPr lang="en-US" dirty="0"/>
              <a:t>over an interval or over several intervals. A continuous variable usually results from making </a:t>
            </a:r>
            <a:r>
              <a:rPr lang="en-US" dirty="0" smtClean="0"/>
              <a:t>a measurement </a:t>
            </a:r>
            <a:r>
              <a:rPr lang="en-US" dirty="0"/>
              <a:t>of some type.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751" y="4839494"/>
            <a:ext cx="4327301" cy="161531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18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4"/>
    </mc:Choice>
    <mc:Fallback>
      <p:transition spd="slow" advTm="1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</a:t>
            </a:r>
            <a:r>
              <a:rPr lang="en-US" dirty="0" smtClean="0"/>
              <a:t>variables: </a:t>
            </a:r>
            <a:r>
              <a:rPr lang="en-US" sz="3600" dirty="0" smtClean="0"/>
              <a:t>Discrete and Continuous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566" y="1860997"/>
            <a:ext cx="89249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6"/>
    </mc:Choice>
    <mc:Fallback>
      <p:transition spd="slow" advTm="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variables: </a:t>
            </a:r>
            <a:r>
              <a:rPr lang="en-US" sz="3600" dirty="0"/>
              <a:t>Discrete and Continuous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00" y="1929193"/>
            <a:ext cx="743902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1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3"/>
    </mc:Choice>
    <mc:Fallback>
      <p:transition spd="slow" advTm="1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variables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52" y="2305319"/>
            <a:ext cx="7229475" cy="2460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952" y="414297"/>
            <a:ext cx="4636394" cy="15716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56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3"/>
    </mc:Choice>
    <mc:Fallback>
      <p:transition spd="slow" advTm="1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" y="267494"/>
            <a:ext cx="10972800" cy="563483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53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9"/>
    </mc:Choice>
    <mc:Fallback>
      <p:transition spd="slow" advTm="2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1590dd7d-2097-4575-862a-b5a566a9ca4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61F430FAB9DD4D98993C35AD2CFB3A" ma:contentTypeVersion="12" ma:contentTypeDescription="Create a new document." ma:contentTypeScope="" ma:versionID="8c3e62d71bb7084fc0ab88e94b3a8125">
  <xsd:schema xmlns:xsd="http://www.w3.org/2001/XMLSchema" xmlns:xs="http://www.w3.org/2001/XMLSchema" xmlns:p="http://schemas.microsoft.com/office/2006/metadata/properties" xmlns:ns2="1590dd7d-2097-4575-862a-b5a566a9ca4c" xmlns:ns3="1d6adfeb-fd21-47fb-bbbe-a920595e6b24" targetNamespace="http://schemas.microsoft.com/office/2006/metadata/properties" ma:root="true" ma:fieldsID="ae6b2346bea1bd1c9ae35d3e16b3e58a" ns2:_="" ns3:_="">
    <xsd:import namespace="1590dd7d-2097-4575-862a-b5a566a9ca4c"/>
    <xsd:import namespace="1d6adfeb-fd21-47fb-bbbe-a920595e6b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90dd7d-2097-4575-862a-b5a566a9ca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adfeb-fd21-47fb-bbbe-a920595e6b2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D8C747-2FA8-4846-A3D4-6E2F82180CE9}">
  <ds:schemaRefs>
    <ds:schemaRef ds:uri="http://www.w3.org/XML/1998/namespace"/>
    <ds:schemaRef ds:uri="http://schemas.microsoft.com/office/2006/documentManagement/types"/>
    <ds:schemaRef ds:uri="http://purl.org/dc/elements/1.1/"/>
    <ds:schemaRef ds:uri="1d6adfeb-fd21-47fb-bbbe-a920595e6b24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1590dd7d-2097-4575-862a-b5a566a9ca4c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98F584B-C86E-45A3-8D80-335E9BD055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90dd7d-2097-4575-862a-b5a566a9ca4c"/>
    <ds:schemaRef ds:uri="1d6adfeb-fd21-47fb-bbbe-a920595e6b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57D594-FDB9-4012-A91D-069D11D115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1528</Words>
  <Application>Microsoft Office PowerPoint</Application>
  <PresentationFormat>Widescreen</PresentationFormat>
  <Paragraphs>127</Paragraphs>
  <Slides>35</Slides>
  <Notes>1</Notes>
  <HiddenSlides>0</HiddenSlides>
  <MMClips>35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Times New Roman</vt:lpstr>
      <vt:lpstr>Garamond</vt:lpstr>
      <vt:lpstr>Calibri</vt:lpstr>
      <vt:lpstr>Noto Sans Symbols</vt:lpstr>
      <vt:lpstr>Thème Office</vt:lpstr>
      <vt:lpstr>PowerPoint Presentation</vt:lpstr>
      <vt:lpstr>Descriptive Statistics</vt:lpstr>
      <vt:lpstr>Data Types</vt:lpstr>
      <vt:lpstr>Quantitative variables</vt:lpstr>
      <vt:lpstr>Quantitative variables</vt:lpstr>
      <vt:lpstr>Quantitative variables: Discrete and Continuous</vt:lpstr>
      <vt:lpstr>Quantitative variables: Discrete and Continuous</vt:lpstr>
      <vt:lpstr>Qualitative variables</vt:lpstr>
      <vt:lpstr>PowerPoint Presentation</vt:lpstr>
      <vt:lpstr>Level of Measurement</vt:lpstr>
      <vt:lpstr>Level of Measurement: Nominal, Ordinal, Interval and Ratio</vt:lpstr>
      <vt:lpstr>PowerPoint Presentation</vt:lpstr>
      <vt:lpstr>Level of Measurement: Nominal, Ordinal, Interval and Ratio</vt:lpstr>
      <vt:lpstr>Level of Measurement: Nominal, Ordinal, Interval and Ratio</vt:lpstr>
      <vt:lpstr>Level of Measurement: Nominal, Ordinal, Interval and Ratio</vt:lpstr>
      <vt:lpstr>Level of Measurement: Nominal, Ordinal, Interval and Ratio</vt:lpstr>
      <vt:lpstr>Level of Measurement: Nominal, Ordinal, Interval and Ratio</vt:lpstr>
      <vt:lpstr>Level of Measurement: Nominal, Ordinal, Interval and Ratio</vt:lpstr>
      <vt:lpstr>Level of Measurement: Nominal, Ordinal, Interval and Ratio</vt:lpstr>
      <vt:lpstr>Histogram</vt:lpstr>
      <vt:lpstr>Histogram</vt:lpstr>
      <vt:lpstr>Scatter Plot</vt:lpstr>
      <vt:lpstr>Scatter Plot</vt:lpstr>
      <vt:lpstr>Cross Table</vt:lpstr>
      <vt:lpstr>Cross Table</vt:lpstr>
      <vt:lpstr>Measures of central tendency: Mean, Median and Mode</vt:lpstr>
      <vt:lpstr>Measures of central tendency: Mean, Median and Mode</vt:lpstr>
      <vt:lpstr>Measures of central tendency: Mean, Median and Mode</vt:lpstr>
      <vt:lpstr>Measures of central tendency: Mean, Median and Mode</vt:lpstr>
      <vt:lpstr>Spread of data</vt:lpstr>
      <vt:lpstr>Spread of data</vt:lpstr>
      <vt:lpstr>Correlation</vt:lpstr>
      <vt:lpstr>Covariance</vt:lpstr>
      <vt:lpstr>Skewness</vt:lpstr>
      <vt:lpstr>Skewness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CHADAD</dc:creator>
  <cp:lastModifiedBy>HP</cp:lastModifiedBy>
  <cp:revision>103</cp:revision>
  <dcterms:created xsi:type="dcterms:W3CDTF">2019-01-15T19:27:36Z</dcterms:created>
  <dcterms:modified xsi:type="dcterms:W3CDTF">2022-03-31T21:20:32Z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0x0101008261F430FAB9DD4D98993C35AD2CFB3A</vt:lpwstr>
  </property>
  <property fmtid="{D5CDD505-2E9C-101B-9397-08002B2CF9AE}" pid="3" name="Order">
    <vt:r8>6813800</vt:r8>
  </property>
  <property fmtid="{D5CDD505-2E9C-101B-9397-08002B2CF9AE}" pid="4" name="_ExtendedDescription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</Properties>
</file>